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1" r:id="rId2"/>
  </p:sldMasterIdLst>
  <p:notesMasterIdLst>
    <p:notesMasterId r:id="rId15"/>
  </p:notesMasterIdLst>
  <p:sldIdLst>
    <p:sldId id="335" r:id="rId3"/>
    <p:sldId id="313" r:id="rId4"/>
    <p:sldId id="314" r:id="rId5"/>
    <p:sldId id="327" r:id="rId6"/>
    <p:sldId id="336" r:id="rId7"/>
    <p:sldId id="337" r:id="rId8"/>
    <p:sldId id="345" r:id="rId9"/>
    <p:sldId id="338" r:id="rId10"/>
    <p:sldId id="339" r:id="rId11"/>
    <p:sldId id="340" r:id="rId12"/>
    <p:sldId id="332" r:id="rId13"/>
    <p:sldId id="34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67kA7dEJU3n9IE1EbqAGw==" hashData="8/CpSe1ASx3KuQ9Lst0TCZvcyN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0072" autoAdjust="0"/>
  </p:normalViewPr>
  <p:slideViewPr>
    <p:cSldViewPr snapToGrid="0" snapToObjects="1">
      <p:cViewPr>
        <p:scale>
          <a:sx n="98" d="100"/>
          <a:sy n="98" d="100"/>
        </p:scale>
        <p:origin x="-696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872A9-DF6A-8D41-96DE-2B930C90B358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3211-BFEF-DC44-8D7B-FBEE788E0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1"/>
            <a:ext cx="5825202" cy="1234727"/>
          </a:xfrm>
        </p:spPr>
        <p:txBody>
          <a:bodyPr anchor="b">
            <a:noAutofit/>
          </a:bodyPr>
          <a:lstStyle>
            <a:lvl1pPr algn="r">
              <a:defRPr sz="4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2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/>
          <a:p>
            <a:pPr defTabSz="685783"/>
            <a:r>
              <a:rPr lang="en-US" sz="6000" dirty="0">
                <a:ln w="3175" cmpd="sng">
                  <a:noFill/>
                </a:ln>
                <a:solidFill>
                  <a:srgbClr val="F496CB"/>
                </a:solidFill>
                <a:latin typeface="Century Gothic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/>
          <a:p>
            <a:pPr defTabSz="685783"/>
            <a:r>
              <a:rPr lang="en-US" sz="6000" dirty="0">
                <a:ln w="3175" cmpd="sng">
                  <a:noFill/>
                </a:ln>
                <a:solidFill>
                  <a:srgbClr val="F496CB"/>
                </a:solidFill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77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2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4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/>
          <a:p>
            <a:pPr defTabSz="685783"/>
            <a:r>
              <a:rPr lang="en-US" sz="6000" dirty="0">
                <a:ln w="3175" cmpd="sng">
                  <a:noFill/>
                </a:ln>
                <a:solidFill>
                  <a:srgbClr val="F496CB"/>
                </a:solidFill>
                <a:latin typeface="Century Gothic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/>
          <a:p>
            <a:pPr defTabSz="685783"/>
            <a:r>
              <a:rPr lang="en-US" sz="6000" dirty="0">
                <a:ln w="3175" cmpd="sng">
                  <a:noFill/>
                </a:ln>
                <a:solidFill>
                  <a:srgbClr val="F496CB"/>
                </a:solidFill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70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4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5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457201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1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7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36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0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5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53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07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66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42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98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7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9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1620443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0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0" y="1620738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052935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8" y="1620738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052935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2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3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4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7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3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788" indent="0">
              <a:buNone/>
              <a:defRPr sz="1100"/>
            </a:lvl2pPr>
            <a:lvl3pPr marL="685578" indent="0">
              <a:buNone/>
              <a:defRPr sz="900"/>
            </a:lvl3pPr>
            <a:lvl4pPr marL="1028366" indent="0">
              <a:buNone/>
              <a:defRPr sz="800"/>
            </a:lvl4pPr>
            <a:lvl5pPr marL="1371154" indent="0">
              <a:buNone/>
              <a:defRPr sz="800"/>
            </a:lvl5pPr>
            <a:lvl6pPr marL="1713944" indent="0">
              <a:buNone/>
              <a:defRPr sz="800"/>
            </a:lvl6pPr>
            <a:lvl7pPr marL="2056732" indent="0">
              <a:buNone/>
              <a:defRPr sz="800"/>
            </a:lvl7pPr>
            <a:lvl8pPr marL="2399520" indent="0">
              <a:buNone/>
              <a:defRPr sz="800"/>
            </a:lvl8pPr>
            <a:lvl9pPr marL="274230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3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3600451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1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8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_111152171.png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1" b="15851"/>
          <a:stretch/>
        </p:blipFill>
        <p:spPr>
          <a:xfrm>
            <a:off x="0" y="-1"/>
            <a:ext cx="9208009" cy="51795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68579" tIns="34289" rIns="68579" bIns="34289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3"/>
            <a:ext cx="6447501" cy="2910580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pPr defTabSz="685783"/>
            <a:fld id="{5EA0A99A-911E-4E3A-BB2A-4ADE56CB2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3"/>
            <a:ext cx="4723209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pPr defTabSz="68578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700">
                <a:solidFill>
                  <a:schemeClr val="accent1">
                    <a:lumMod val="75000"/>
                  </a:schemeClr>
                </a:solidFill>
                <a:latin typeface="Century Gothic"/>
              </a:defRPr>
            </a:lvl1pPr>
          </a:lstStyle>
          <a:p>
            <a:pPr defTabSz="685783"/>
            <a:fld id="{8E27F85F-1DFB-444D-99A4-DF1AF11877A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685783"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iming>
    <p:tnLst>
      <p:par>
        <p:cTn id="1" dur="indefinite" restart="never" nodeType="tmRoot"/>
      </p:par>
    </p:tnLst>
  </p:timing>
  <p:txStyles>
    <p:titleStyle>
      <a:lvl1pPr algn="l" defTabSz="342892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Century Gothic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8" indent="-257168" algn="l" defTabSz="342892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+mn-cs"/>
        </a:defRPr>
      </a:lvl1pPr>
      <a:lvl2pPr marL="557199" indent="-214308" algn="l" defTabSz="342892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+mn-cs"/>
        </a:defRPr>
      </a:lvl2pPr>
      <a:lvl3pPr marL="857228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1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929C2F6-9E67-4B30-ACF3-D53BEADAB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6640388-B87C-4A85-B6D4-BAD5C2929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700" b="77000" l="0" r="100000">
                        <a14:foregroundMark x1="11500" y1="69100" x2="11500" y2="69100"/>
                        <a14:foregroundMark x1="11400" y1="68700" x2="11400" y2="68700"/>
                        <a14:foregroundMark x1="17200" y1="64000" x2="17200" y2="64000"/>
                        <a14:foregroundMark x1="17300" y1="62800" x2="17300" y2="62800"/>
                        <a14:foregroundMark x1="2900" y1="59300" x2="92500" y2="63500"/>
                        <a14:foregroundMark x1="85000" y1="67600" x2="98700" y2="70100"/>
                        <a14:foregroundMark x1="1200" y1="56900" x2="98600" y2="577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34" b="23183"/>
          <a:stretch/>
        </p:blipFill>
        <p:spPr>
          <a:xfrm>
            <a:off x="9440" y="4552950"/>
            <a:ext cx="7915360" cy="59055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24756" r="12712" b="22527"/>
          <a:stretch/>
        </p:blipFill>
        <p:spPr bwMode="auto">
          <a:xfrm>
            <a:off x="7926502" y="4095750"/>
            <a:ext cx="1074180" cy="10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83438" y="2114550"/>
            <a:ext cx="59038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ts val="1200"/>
              </a:spcBef>
              <a:defRPr/>
            </a:pPr>
            <a:r>
              <a:rPr lang="zh-TW" altLang="en-US" sz="44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總顧</a:t>
            </a:r>
            <a:r>
              <a:rPr lang="zh-TW" altLang="en-US" sz="44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問經理級</a:t>
            </a:r>
            <a:r>
              <a:rPr lang="en-US" altLang="zh-TW" sz="44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4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2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National Supervising Coordinator</a:t>
            </a:r>
            <a:endParaRPr lang="en-US" sz="3200" b="1" dirty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87108" y="3464064"/>
            <a:ext cx="5496502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四個佣金週期共賺取</a:t>
            </a:r>
            <a:r>
              <a:rPr lang="en-US" altLang="en-US" sz="2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HK$76,600*</a:t>
            </a:r>
            <a:endParaRPr lang="en-US" altLang="en-US" sz="2800" dirty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  <a:p>
            <a:pPr algn="ctr" defTabSz="914400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HK$76,600 </a:t>
            </a:r>
            <a:r>
              <a:rPr lang="en-US" sz="2800" b="1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in 4 Commission weeks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2532" y="4564045"/>
            <a:ext cx="7982145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TW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*</a:t>
            </a:r>
            <a:r>
              <a:rPr lang="zh-TW" alt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本</a:t>
            </a:r>
            <a:r>
              <a:rPr lang="zh-TW" alt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簡報中提到的收入等級純屬舉例說明，無意代表美安香</a:t>
            </a:r>
            <a:r>
              <a:rPr lang="zh-TW" alt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港超連鎖™店主的</a:t>
            </a:r>
            <a:r>
              <a:rPr lang="zh-TW" alt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一般收入，也無意表示任何超連</a:t>
            </a:r>
            <a:r>
              <a:rPr lang="zh-TW" alt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鎖™店</a:t>
            </a:r>
            <a:r>
              <a:rPr lang="zh-TW" alt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主皆可賺取同等收入。美安香港超連</a:t>
            </a:r>
            <a:r>
              <a:rPr lang="zh-TW" alt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鎖™店</a:t>
            </a:r>
            <a:r>
              <a:rPr lang="zh-TW" alt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主的成功與否，取決於其在發展事業時的努力、才能與投入程度。</a:t>
            </a:r>
            <a:r>
              <a:rPr lang="en-US" sz="750" b="1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750" b="1" dirty="0" err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750" b="1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™ Owner</a:t>
            </a:r>
            <a:r>
              <a:rPr lang="en-US" sz="750" b="1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sz="750" b="1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nor </a:t>
            </a:r>
            <a:r>
              <a:rPr lang="en-US" sz="750" b="1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are </a:t>
            </a:r>
            <a:r>
              <a:rPr lang="en-US" sz="750" b="1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they intended to represent that any given Independent </a:t>
            </a:r>
            <a:r>
              <a:rPr lang="en-US" altLang="zh-TW" sz="750" b="1" dirty="0" err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750" b="1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™ </a:t>
            </a:r>
            <a:r>
              <a:rPr lang="en-US" altLang="zh-TW" sz="750" b="1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Owner</a:t>
            </a:r>
            <a:r>
              <a:rPr lang="en-US" sz="750" b="1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750" b="1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will earn income in that amount. The success of any Market Hong Kong Independent </a:t>
            </a:r>
            <a:r>
              <a:rPr lang="en-US" altLang="zh-TW" sz="750" b="1" dirty="0" err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750" b="1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™ </a:t>
            </a:r>
            <a:r>
              <a:rPr lang="en-US" altLang="zh-TW" sz="750" b="1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Owner</a:t>
            </a:r>
            <a:r>
              <a:rPr lang="en-US" sz="750" b="1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750" b="1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will depend upon the amount of hard work, talent, and dedication which he or she devotes to building his or her Market Hong Kong Business.</a:t>
            </a:r>
            <a:endParaRPr lang="en-US" sz="750" dirty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zh-TW" altLang="en-US" sz="3200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以</a:t>
            </a:r>
            <a:r>
              <a:rPr lang="en-US" altLang="zh-TW" sz="3200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Motives</a:t>
            </a:r>
            <a:r>
              <a:rPr lang="zh-TW" altLang="en-US" sz="3200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建立事</a:t>
            </a:r>
            <a:r>
              <a:rPr lang="zh-TW" altLang="en-US" sz="3200" dirty="0" smtClean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業</a:t>
            </a:r>
            <a:r>
              <a:rPr lang="en-US" altLang="zh-TW" sz="3200" dirty="0" smtClean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3200" dirty="0" smtClean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200" dirty="0" smtClean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Motives Business Opportunities</a:t>
            </a:r>
            <a:endParaRPr lang="en-US" sz="3200" dirty="0">
              <a:solidFill>
                <a:srgbClr val="0099CC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8001" y="1287986"/>
            <a:ext cx="6374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33CCFF"/>
                </a:solidFill>
                <a:latin typeface="Calibri"/>
                <a:ea typeface="Heiti TC Light"/>
                <a:cs typeface="Calibri"/>
              </a:rPr>
              <a:t>Helen Lin</a:t>
            </a:r>
            <a:endParaRPr lang="en-US" sz="4800" b="1" dirty="0">
              <a:solidFill>
                <a:srgbClr val="33CCFF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10" name="Picture 2" descr="C:\Helen\Wyman photo\IMG_5886.jpg"/>
          <p:cNvPicPr>
            <a:picLocks noChangeAspect="1" noChangeArrowheads="1"/>
          </p:cNvPicPr>
          <p:nvPr/>
        </p:nvPicPr>
        <p:blipFill rotWithShape="1">
          <a:blip r:embed="rId2" cstate="print"/>
          <a:srcRect t="9510"/>
          <a:stretch/>
        </p:blipFill>
        <p:spPr bwMode="auto">
          <a:xfrm>
            <a:off x="623561" y="1041988"/>
            <a:ext cx="2596079" cy="3523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70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/>
        </p:nvSpPr>
        <p:spPr>
          <a:xfrm>
            <a:off x="515801" y="1568320"/>
            <a:ext cx="6704149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0" indent="-384048" defTabSz="914400">
              <a:spcBef>
                <a:spcPct val="20000"/>
              </a:spcBef>
              <a:buClr>
                <a:srgbClr val="FF388C"/>
              </a:buClr>
              <a:buNone/>
            </a:pPr>
            <a:r>
              <a:rPr lang="en-US" altLang="zh-TW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3. </a:t>
            </a:r>
            <a: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跟進</a:t>
            </a:r>
            <a:endParaRPr lang="en-US" altLang="zh-TW" sz="22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448056" indent="-384048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利</a:t>
            </a:r>
            <a:r>
              <a:rPr lang="zh-TW" altLang="en-US" sz="22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用</a:t>
            </a:r>
            <a:r>
              <a:rPr lang="en-US" altLang="zh-TW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ABC</a:t>
            </a:r>
          </a:p>
          <a:p>
            <a:pPr marL="448056" indent="-384048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借力</a:t>
            </a:r>
            <a:endParaRPr lang="en-US" altLang="zh-TW" sz="22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448056" indent="-384048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活</a:t>
            </a:r>
            <a:r>
              <a:rPr lang="zh-TW" altLang="en-US" sz="22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動接活</a:t>
            </a:r>
            <a: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動，</a:t>
            </a:r>
            <a:r>
              <a:rPr lang="zh-TW" altLang="en-US" sz="22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帶去下一個活</a:t>
            </a:r>
            <a: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動</a:t>
            </a:r>
            <a:endParaRPr lang="en-US" altLang="zh-TW" sz="22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448056" indent="-384048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UBP/Product </a:t>
            </a:r>
            <a:r>
              <a:rPr lang="en-US" altLang="zh-TW" sz="22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training/</a:t>
            </a:r>
            <a:r>
              <a:rPr lang="zh-TW" altLang="en-US" sz="22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大會</a:t>
            </a:r>
          </a:p>
          <a:p>
            <a:pPr marL="64008" indent="0" defTabSz="914400">
              <a:spcBef>
                <a:spcPct val="20000"/>
              </a:spcBef>
              <a:buClr>
                <a:srgbClr val="FF388C"/>
              </a:buClr>
              <a:buNone/>
            </a:pPr>
            <a: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</a:br>
            <a: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zh-TW" altLang="en-US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</a:br>
            <a:endParaRPr lang="en-CA" sz="22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72951" y="3518318"/>
            <a:ext cx="4210049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CA" sz="20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3. Follow Up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Utilize ABC patterns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Leverage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Event after event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UBP, Product Training and Event</a:t>
            </a:r>
            <a:endParaRPr lang="en-CA" sz="20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5400000" flipH="1">
            <a:off x="3414950" y="-3290084"/>
            <a:ext cx="1256656" cy="838525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355" y="353629"/>
            <a:ext cx="7473248" cy="11772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怎樣</a:t>
            </a:r>
            <a: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做？</a:t>
            </a:r>
            <a:b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How to do it</a:t>
            </a:r>
            <a:r>
              <a:rPr lang="en-US" altLang="zh-TW" sz="34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?</a:t>
            </a:r>
            <a:endParaRPr lang="zh-TW" altLang="en-US" sz="3400" dirty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117929" y="1235873"/>
            <a:ext cx="4011708" cy="3862603"/>
            <a:chOff x="864" y="192"/>
            <a:chExt cx="4031" cy="4032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64" y="192"/>
              <a:ext cx="4031" cy="4032"/>
            </a:xfrm>
            <a:prstGeom prst="ellipse">
              <a:avLst/>
            </a:prstGeom>
            <a:solidFill>
              <a:srgbClr val="008A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zh-TW" altLang="zh-TW" sz="1800" u="none"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152" y="480"/>
              <a:ext cx="3455" cy="34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zh-TW" altLang="zh-TW" sz="1800" u="none"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440" y="769"/>
              <a:ext cx="2879" cy="2879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zh-TW" altLang="zh-TW" sz="1800" u="none"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728" y="1056"/>
              <a:ext cx="2303" cy="23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zh-TW" altLang="zh-TW" sz="1800" u="none"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2016" y="1344"/>
              <a:ext cx="1727" cy="1727"/>
            </a:xfrm>
            <a:prstGeom prst="ellipse">
              <a:avLst/>
            </a:prstGeom>
            <a:solidFill>
              <a:srgbClr val="5BFF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zh-TW" altLang="zh-TW" sz="1800" u="none"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246" y="1613"/>
              <a:ext cx="1267" cy="12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zh-TW" sz="1800" u="none"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2433" y="1776"/>
              <a:ext cx="912" cy="960"/>
            </a:xfrm>
            <a:prstGeom prst="ellipse">
              <a:avLst/>
            </a:prstGeom>
            <a:solidFill>
              <a:srgbClr val="AB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zh-TW" sz="1200" u="none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2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729" y="960"/>
              <a:ext cx="2352" cy="15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657516"/>
                </a:avLst>
              </a:prstTxWarp>
            </a:bodyPr>
            <a:lstStyle/>
            <a:p>
              <a:pPr>
                <a:defRPr/>
              </a:pPr>
              <a:r>
                <a:rPr lang="zh-TW" altLang="en-US" sz="1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本地研討會 </a:t>
              </a:r>
              <a:r>
                <a:rPr lang="en-US" sz="1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L o c a l  S e m </a:t>
              </a:r>
              <a:r>
                <a:rPr lang="en-US" sz="1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i</a:t>
              </a:r>
              <a:r>
                <a:rPr lang="en-US" sz="1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 n a r s</a:t>
              </a:r>
            </a:p>
          </p:txBody>
        </p:sp>
        <p:sp>
          <p:nvSpPr>
            <p:cNvPr id="2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257" y="1488"/>
              <a:ext cx="1248" cy="76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>
                <a:defRPr/>
              </a:pPr>
              <a:r>
                <a:rPr lang="zh-TW" altLang="en-US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領袖訓練會議 </a:t>
              </a:r>
              <a:r>
                <a:rPr lang="en-US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Leadership</a:t>
              </a:r>
            </a:p>
          </p:txBody>
        </p:sp>
        <p:sp>
          <p:nvSpPr>
            <p:cNvPr id="2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1" y="1200"/>
              <a:ext cx="1920" cy="163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>
                <a:defRPr/>
              </a:pPr>
              <a:r>
                <a:rPr lang="zh-TW" alt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美安香港年會 </a:t>
              </a:r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Market Hong Kong Convention</a:t>
              </a:r>
            </a:p>
          </p:txBody>
        </p:sp>
        <p:sp>
          <p:nvSpPr>
            <p:cNvPr id="2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385" y="1712"/>
              <a:ext cx="1008" cy="86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5"/>
                </a:avLst>
              </a:prstTxWarp>
            </a:bodyPr>
            <a:lstStyle/>
            <a:p>
              <a:pPr>
                <a:defRPr/>
              </a:pPr>
              <a:r>
                <a:rPr lang="zh-TW" altLang="en-US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世界大會 </a:t>
              </a:r>
              <a:r>
                <a:rPr lang="en-US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World Conference</a:t>
              </a:r>
            </a:p>
          </p:txBody>
        </p:sp>
        <p:sp>
          <p:nvSpPr>
            <p:cNvPr id="2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41" y="1968"/>
              <a:ext cx="528" cy="3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7"/>
                </a:avLst>
              </a:prstTxWarp>
            </a:bodyPr>
            <a:lstStyle/>
            <a:p>
              <a:pPr>
                <a:defRPr/>
              </a:pPr>
              <a:r>
                <a:rPr lang="zh-TW" alt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國際年會 </a:t>
              </a:r>
              <a:endPara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15964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27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593" y="2208"/>
              <a:ext cx="672" cy="3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>
                <a:defRPr/>
              </a:pPr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Int'l Convention</a:t>
              </a:r>
            </a:p>
          </p:txBody>
        </p:sp>
        <p:sp>
          <p:nvSpPr>
            <p:cNvPr id="2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68" y="384"/>
              <a:ext cx="1872" cy="57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5"/>
                </a:avLst>
              </a:prstTxWarp>
            </a:bodyPr>
            <a:lstStyle/>
            <a:p>
              <a:pPr>
                <a:defRPr/>
              </a:pPr>
              <a:r>
                <a:rPr lang="zh-TW" altLang="en-US" sz="1800" kern="10" dirty="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一對一介紹 </a:t>
              </a:r>
              <a:r>
                <a:rPr lang="en-US" sz="1800" kern="10" dirty="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One on Ones</a:t>
              </a:r>
            </a:p>
          </p:txBody>
        </p:sp>
        <p:sp>
          <p:nvSpPr>
            <p:cNvPr id="29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392" y="672"/>
              <a:ext cx="2976" cy="24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5"/>
                </a:avLst>
              </a:prstTxWarp>
            </a:bodyPr>
            <a:lstStyle/>
            <a:p>
              <a:pPr>
                <a:defRPr/>
              </a:pPr>
              <a:r>
                <a:rPr lang="zh-TW" altLang="en-US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超連鎖事業簡報會 </a:t>
              </a:r>
              <a:r>
                <a:rPr lang="en-US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/>
                  <a:ea typeface="Heiti TC Light"/>
                  <a:cs typeface="Calibri"/>
                </a:rPr>
                <a:t>UnFranchise Business Presentations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6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 flipH="1">
            <a:off x="3411384" y="-2041322"/>
            <a:ext cx="2496311" cy="931908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74000">
                <a:schemeClr val="accent1">
                  <a:lumMod val="75000"/>
                  <a:alpha val="33000"/>
                </a:schemeClr>
              </a:gs>
              <a:gs pos="83000">
                <a:schemeClr val="accent1">
                  <a:lumMod val="75000"/>
                  <a:alpha val="33000"/>
                </a:schemeClr>
              </a:gs>
              <a:gs pos="100000">
                <a:schemeClr val="accent1">
                  <a:lumMod val="75000"/>
                  <a:alpha val="33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027" name="Picture 3" descr="O:\Product_SC\Communications\Graphics\Products Logo\HK_ENG_MotivesbyLorenRidinger_Logos_White_1409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27238"/>
            <a:ext cx="4857750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00" b="77000" l="0" r="100000">
                        <a14:foregroundMark x1="11500" y1="69100" x2="11500" y2="69100"/>
                        <a14:foregroundMark x1="11400" y1="68700" x2="11400" y2="68700"/>
                        <a14:foregroundMark x1="17200" y1="64000" x2="17200" y2="64000"/>
                        <a14:foregroundMark x1="17300" y1="62800" x2="17300" y2="62800"/>
                        <a14:foregroundMark x1="2900" y1="59300" x2="92500" y2="63500"/>
                        <a14:foregroundMark x1="85000" y1="67600" x2="98700" y2="70100"/>
                        <a14:foregroundMark x1="1200" y1="56900" x2="98600" y2="577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34" b="23183"/>
          <a:stretch/>
        </p:blipFill>
        <p:spPr>
          <a:xfrm>
            <a:off x="9441" y="3906982"/>
            <a:ext cx="9134560" cy="12365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012320" y="1633538"/>
            <a:ext cx="57912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2015 </a:t>
            </a:r>
            <a:r>
              <a:rPr lang="zh-TW" altLang="en-US" sz="3600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美安香港成功領袖會議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7043" y="2343150"/>
            <a:ext cx="5582774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000" b="1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MHK Leadership Conference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9" b="17701"/>
          <a:stretch/>
        </p:blipFill>
        <p:spPr>
          <a:xfrm>
            <a:off x="0" y="1052280"/>
            <a:ext cx="3470030" cy="28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 flipH="1">
            <a:off x="3411384" y="-2041322"/>
            <a:ext cx="2496311" cy="931908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74000">
                <a:schemeClr val="accent1">
                  <a:lumMod val="75000"/>
                  <a:alpha val="33000"/>
                </a:schemeClr>
              </a:gs>
              <a:gs pos="83000">
                <a:schemeClr val="accent1">
                  <a:lumMod val="75000"/>
                  <a:alpha val="33000"/>
                </a:schemeClr>
              </a:gs>
              <a:gs pos="100000">
                <a:schemeClr val="accent1">
                  <a:lumMod val="75000"/>
                  <a:alpha val="33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027" name="Picture 3" descr="O:\Product_SC\Communications\Graphics\Products Logo\HK_ENG_MotivesbyLorenRidinger_Logos_White_1409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27238"/>
            <a:ext cx="4857750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283694" y="751736"/>
            <a:ext cx="4405255" cy="369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26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Motives®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授</a:t>
            </a:r>
            <a:r>
              <a:rPr lang="zh-TW" altLang="en-US" sz="26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証訓練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員</a:t>
            </a:r>
            <a:endParaRPr lang="en-US" altLang="zh-TW" sz="26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授</a:t>
            </a:r>
            <a:r>
              <a:rPr lang="zh-TW" altLang="en-US" sz="26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證訓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練員</a:t>
            </a:r>
            <a:endParaRPr lang="en-US" altLang="zh-TW" sz="26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TLS</a:t>
            </a:r>
            <a:r>
              <a:rPr lang="en-US" altLang="zh-TW" sz="26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®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健康纖營計劃授証教練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3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次</a:t>
            </a: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Motives®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挑戰賽得主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4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次總裁挑戰賽得主</a:t>
            </a:r>
            <a:endParaRPr lang="en-US" altLang="zh-TW" sz="26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5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次</a:t>
            </a: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TLS®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挑戰賽得主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13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次</a:t>
            </a: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UFO 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超連鎖店主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2014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年最高</a:t>
            </a: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MA </a:t>
            </a:r>
            <a:r>
              <a:rPr lang="en-US" altLang="zh-TW" sz="2600" dirty="0" err="1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Cashback獎</a:t>
            </a:r>
            <a:endParaRPr lang="en-US" altLang="zh-TW" sz="26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4699582" y="771450"/>
            <a:ext cx="44444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24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Motives® Certified Trainer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Certified Trainer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TLS®</a:t>
            </a:r>
            <a:r>
              <a:rPr lang="zh-TW" altLang="en-US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Certified Coach</a:t>
            </a:r>
            <a:endParaRPr lang="zh-TW" altLang="en-US" sz="24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3 x Motives® Challenge Winner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4 x President Challenge Winner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5 x TLS® Challenge Winner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13 x Master UFO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2014 Winner of the MA Cashback Award</a:t>
            </a:r>
            <a:endParaRPr lang="zh-TW" altLang="en-US" sz="24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5400000" flipH="1">
            <a:off x="3620709" y="-3495843"/>
            <a:ext cx="845137" cy="838525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41" y="355916"/>
            <a:ext cx="7473248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簡</a:t>
            </a:r>
            <a: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介</a:t>
            </a:r>
            <a:r>
              <a:rPr lang="zh-TW" altLang="en-US" sz="33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34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Profile</a:t>
            </a:r>
            <a:endParaRPr lang="en-US" sz="3400" i="1" dirty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4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/>
        </p:nvSpPr>
        <p:spPr>
          <a:xfrm>
            <a:off x="525187" y="1168586"/>
            <a:ext cx="8062912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10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多歲</a:t>
            </a:r>
            <a:r>
              <a:rPr lang="zh-TW" altLang="en-US" sz="26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開始已使用零用錢購買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護膚品</a:t>
            </a:r>
            <a:endParaRPr lang="en-US" altLang="zh-TW" sz="26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2007</a:t>
            </a:r>
            <a:r>
              <a:rPr lang="zh-TW" altLang="en-US" sz="26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年－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因健康營養產品認識美安</a:t>
            </a:r>
            <a:endParaRPr lang="en-US" altLang="zh-TW" sz="26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2010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年</a:t>
            </a:r>
            <a:r>
              <a:rPr lang="zh-TW" altLang="en-US" sz="26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－參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與</a:t>
            </a: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Miami Motives®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訓練</a:t>
            </a:r>
            <a:endParaRPr lang="en-US" altLang="zh-TW" sz="26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2011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年</a:t>
            </a:r>
            <a:r>
              <a:rPr lang="zh-TW" altLang="en-US" sz="26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－正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式成為</a:t>
            </a:r>
            <a:r>
              <a:rPr lang="en-US" altLang="zh-TW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Motives®</a:t>
            </a:r>
            <a: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授証訓練員</a:t>
            </a:r>
            <a:br>
              <a:rPr lang="zh-TW" altLang="en-US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</a:br>
            <a:endParaRPr lang="en-CA" sz="26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25187" y="2992133"/>
            <a:ext cx="8300058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Used allowance to purchase skincare products at the age of 10+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2007 – Learned about MHK through health and nutrition products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2010 – Attended Motives® Training at Miami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2011 – Became Motives® Certified Trainer</a:t>
            </a:r>
            <a:r>
              <a:rPr lang="zh-TW" altLang="en-US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zh-TW" altLang="en-US" sz="24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</a:br>
            <a:endParaRPr lang="en-CA" sz="24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5400000" flipH="1">
            <a:off x="3620709" y="-3495843"/>
            <a:ext cx="845137" cy="838525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355" y="353629"/>
            <a:ext cx="7473248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過</a:t>
            </a:r>
            <a: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程</a:t>
            </a:r>
            <a:r>
              <a:rPr lang="zh-TW" altLang="en-US" sz="33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34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Transformation</a:t>
            </a:r>
            <a:endParaRPr lang="en-US" sz="3400" i="1" dirty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3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/>
        </p:nvSpPr>
        <p:spPr>
          <a:xfrm>
            <a:off x="515801" y="1739770"/>
            <a:ext cx="8062912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什麼叫主修</a:t>
            </a:r>
            <a:r>
              <a:rPr lang="zh-TW" altLang="en-US" sz="28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科：</a:t>
            </a:r>
            <a:endParaRPr lang="zh-TW" altLang="en-US" sz="28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必</a:t>
            </a:r>
            <a:r>
              <a:rPr lang="zh-TW" altLang="en-US" sz="28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須要專</a:t>
            </a:r>
            <a:r>
              <a:rPr lang="zh-TW" altLang="en-US" sz="28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業</a:t>
            </a:r>
            <a:endParaRPr lang="en-US" altLang="zh-TW" sz="2800" dirty="0" smtClean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自</a:t>
            </a:r>
            <a:r>
              <a:rPr lang="zh-TW" altLang="en-US" sz="2800" dirty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己好喜愛</a:t>
            </a:r>
            <a:endParaRPr lang="en-CA" sz="28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47327" y="3275921"/>
            <a:ext cx="8300058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How does major define?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Must be Professional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Favorable</a:t>
            </a:r>
            <a:endParaRPr lang="en-CA" sz="26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5400000" flipH="1">
            <a:off x="3414950" y="-3290084"/>
            <a:ext cx="1256656" cy="838525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355" y="353629"/>
            <a:ext cx="7473248" cy="11772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以</a:t>
            </a:r>
            <a:r>
              <a:rPr lang="en-US" altLang="zh-TW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Motives</a:t>
            </a:r>
            <a: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成</a:t>
            </a:r>
            <a: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為主修科目</a:t>
            </a:r>
            <a:endParaRPr lang="en-US" altLang="zh-TW" sz="3600" dirty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  <a:p>
            <a:pPr defTabSz="685783"/>
            <a:r>
              <a:rPr lang="en-US" altLang="zh-TW" sz="34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Motives as Major</a:t>
            </a:r>
            <a:endParaRPr lang="zh-TW" altLang="en-US" sz="3400" dirty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5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/>
        </p:nvSpPr>
        <p:spPr>
          <a:xfrm>
            <a:off x="515801" y="1739770"/>
            <a:ext cx="4245385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每個人都愛</a:t>
            </a:r>
            <a:r>
              <a:rPr lang="zh-TW" altLang="en-US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美</a:t>
            </a:r>
            <a:endParaRPr lang="en-US" altLang="zh-TW" sz="28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充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滿樂趣 </a:t>
            </a:r>
            <a:endParaRPr lang="en-US" altLang="zh-TW" sz="28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64440" y="3034360"/>
            <a:ext cx="6624301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CA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Everyone wants to become beautiful</a:t>
            </a:r>
          </a:p>
          <a:p>
            <a:pPr marL="457200" indent="-45720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CA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Fun</a:t>
            </a:r>
          </a:p>
        </p:txBody>
      </p:sp>
      <p:sp>
        <p:nvSpPr>
          <p:cNvPr id="20" name="Rectangle 19"/>
          <p:cNvSpPr/>
          <p:nvPr/>
        </p:nvSpPr>
        <p:spPr>
          <a:xfrm rot="5400000" flipH="1">
            <a:off x="3414950" y="-3290084"/>
            <a:ext cx="1256656" cy="838525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355" y="353629"/>
            <a:ext cx="7473248" cy="11772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為什麼選擇</a:t>
            </a:r>
            <a:r>
              <a:rPr lang="en-US" altLang="zh-TW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Motives</a:t>
            </a:r>
            <a: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為</a:t>
            </a:r>
            <a: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主修科目？</a:t>
            </a:r>
            <a:b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Why Select </a:t>
            </a:r>
            <a:r>
              <a:rPr lang="en-US" altLang="zh-TW" sz="34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Motives as My Major?</a:t>
            </a:r>
            <a:endParaRPr lang="zh-TW" altLang="en-US" sz="3400" dirty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6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59944" y="-2217725"/>
            <a:ext cx="20813518" cy="11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Po\Downloads\IMG_6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6" y="0"/>
            <a:ext cx="4168331" cy="5921713"/>
          </a:xfrm>
          <a:prstGeom prst="rect">
            <a:avLst/>
          </a:prstGeom>
          <a:noFill/>
        </p:spPr>
      </p:pic>
      <p:pic>
        <p:nvPicPr>
          <p:cNvPr id="2053" name="Picture 5" descr="C:\Users\Po\Downloads\FullSizeRender (1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007" y="0"/>
            <a:ext cx="4331668" cy="592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/>
        </p:nvSpPr>
        <p:spPr>
          <a:xfrm>
            <a:off x="515801" y="1625470"/>
            <a:ext cx="4246699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0" indent="-384048" defTabSz="914400">
              <a:spcBef>
                <a:spcPct val="20000"/>
              </a:spcBef>
              <a:buClr>
                <a:srgbClr val="FF388C"/>
              </a:buClr>
              <a:buNone/>
            </a:pPr>
            <a:r>
              <a:rPr lang="en-US" altLang="zh-TW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1. </a:t>
            </a:r>
            <a:r>
              <a:rPr lang="zh-TW" altLang="en-US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成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為專家／專業</a:t>
            </a:r>
            <a:endParaRPr lang="en-US" altLang="zh-TW" sz="28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521208" indent="-457200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不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斷上</a:t>
            </a:r>
            <a:r>
              <a:rPr lang="zh-TW" altLang="en-US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課</a:t>
            </a:r>
            <a:endParaRPr lang="en-US" altLang="zh-TW" sz="28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521208" indent="-457200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自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己成為產品中的產品</a:t>
            </a:r>
            <a:endParaRPr lang="en-US" altLang="zh-TW" sz="28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448056" lvl="0" indent="-384048" defTabSz="914400">
              <a:spcBef>
                <a:spcPct val="20000"/>
              </a:spcBef>
              <a:buClr>
                <a:srgbClr val="FF388C"/>
              </a:buClr>
              <a:buNone/>
            </a:pPr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</a:br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</a:br>
            <a:endParaRPr lang="en-CA" sz="28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762500" y="1587370"/>
            <a:ext cx="4210049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CA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1. Become professional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Attend training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Become expert in products</a:t>
            </a:r>
            <a:endParaRPr lang="en-CA" sz="26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5400000" flipH="1">
            <a:off x="3414950" y="-3290084"/>
            <a:ext cx="1256656" cy="838525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355" y="353629"/>
            <a:ext cx="7473248" cy="11772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怎樣</a:t>
            </a:r>
            <a: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做？</a:t>
            </a:r>
            <a:b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How to do it</a:t>
            </a:r>
            <a:r>
              <a:rPr lang="en-US" altLang="zh-TW" sz="34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?</a:t>
            </a:r>
            <a:endParaRPr lang="zh-TW" altLang="en-US" sz="3400" dirty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/>
        </p:nvSpPr>
        <p:spPr>
          <a:xfrm>
            <a:off x="515801" y="1625470"/>
            <a:ext cx="4246699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0" indent="-384048" defTabSz="914400">
              <a:spcBef>
                <a:spcPct val="20000"/>
              </a:spcBef>
              <a:buClr>
                <a:srgbClr val="FF388C"/>
              </a:buClr>
              <a:buNone/>
            </a:pPr>
            <a:r>
              <a:rPr lang="en-US" altLang="zh-TW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2. </a:t>
            </a: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定</a:t>
            </a:r>
            <a:r>
              <a:rPr lang="zh-TW" alt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期舉行活動（邀約</a:t>
            </a: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）</a:t>
            </a:r>
            <a:endParaRPr lang="en-US" altLang="zh-TW" sz="24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448056" indent="-384048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目</a:t>
            </a:r>
            <a:r>
              <a:rPr lang="zh-TW" alt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標：分</a:t>
            </a: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享</a:t>
            </a:r>
            <a:r>
              <a:rPr lang="en-US" altLang="zh-TW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HK.SHOP.COM</a:t>
            </a:r>
          </a:p>
          <a:p>
            <a:pPr marL="448056" indent="-384048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運用公司活動， 如 </a:t>
            </a:r>
            <a:r>
              <a:rPr lang="en-US" altLang="zh-TW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Motives night</a:t>
            </a: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／</a:t>
            </a:r>
            <a:r>
              <a:rPr lang="zh-TW" alt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工作</a:t>
            </a: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坊</a:t>
            </a:r>
            <a:endParaRPr lang="en-US" altLang="zh-TW" sz="24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448056" indent="-384048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其</a:t>
            </a:r>
            <a:r>
              <a:rPr lang="zh-TW" alt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他產品系</a:t>
            </a: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列</a:t>
            </a:r>
            <a:endParaRPr lang="en-US" altLang="zh-TW" sz="24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448056" indent="-384048" defTabSz="914400">
              <a:spcBef>
                <a:spcPct val="20000"/>
              </a:spcBef>
              <a:buClr>
                <a:srgbClr val="FF388C"/>
              </a:buCl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美</a:t>
            </a:r>
            <a:r>
              <a:rPr lang="zh-TW" alt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麗由內到外</a:t>
            </a: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</a:br>
            <a: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zh-TW" alt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</a:br>
            <a:endParaRPr lang="en-CA" sz="2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762500" y="1587370"/>
            <a:ext cx="4210049" cy="190567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CA" sz="22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2. Host event regularly (Invite)</a:t>
            </a:r>
          </a:p>
          <a:p>
            <a:pPr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Goal: Share HK.SHOP.COM</a:t>
            </a:r>
          </a:p>
          <a:p>
            <a:pPr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Utilize </a:t>
            </a:r>
            <a:r>
              <a:rPr lang="en-CA" sz="2200" dirty="0" err="1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mhk</a:t>
            </a:r>
            <a:r>
              <a:rPr lang="en-CA" sz="22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 activities, such as Motives Night / Workshop</a:t>
            </a:r>
          </a:p>
          <a:p>
            <a:pPr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Other product lines</a:t>
            </a:r>
          </a:p>
          <a:p>
            <a:pPr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chemeClr val="bg1"/>
                </a:solidFill>
                <a:latin typeface="Calibri"/>
                <a:ea typeface="Heiti TC Light"/>
                <a:cs typeface="Calibri"/>
              </a:rPr>
              <a:t>Beauty from inside out</a:t>
            </a:r>
            <a:endParaRPr lang="en-CA" sz="2200" dirty="0">
              <a:solidFill>
                <a:schemeClr val="bg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5400000" flipH="1">
            <a:off x="3414950" y="-3290084"/>
            <a:ext cx="1256656" cy="838525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355" y="353629"/>
            <a:ext cx="7473248" cy="11772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TW" altLang="en-US" sz="3600" dirty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怎樣</a:t>
            </a:r>
            <a: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做？</a:t>
            </a:r>
            <a:br>
              <a:rPr lang="zh-TW" altLang="en-US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6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How to do it</a:t>
            </a:r>
            <a:r>
              <a:rPr lang="en-US" altLang="zh-TW" sz="3400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?</a:t>
            </a:r>
            <a:endParaRPr lang="zh-TW" altLang="en-US" sz="3400" dirty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729</Words>
  <Application>Microsoft Office PowerPoint</Application>
  <PresentationFormat>On-screen Show (16:9)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Facet</vt:lpstr>
      <vt:lpstr>Office Theme</vt:lpstr>
      <vt:lpstr>以Motives建立事業 Motives Business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2015 美安香港成功領袖會議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Layton</dc:creator>
  <cp:lastModifiedBy>Monie Chan</cp:lastModifiedBy>
  <cp:revision>60</cp:revision>
  <dcterms:created xsi:type="dcterms:W3CDTF">2015-02-03T22:35:38Z</dcterms:created>
  <dcterms:modified xsi:type="dcterms:W3CDTF">2015-09-16T08:00:32Z</dcterms:modified>
</cp:coreProperties>
</file>